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82" r:id="rId3"/>
    <p:sldId id="284" r:id="rId4"/>
    <p:sldId id="283" r:id="rId5"/>
    <p:sldId id="285" r:id="rId6"/>
    <p:sldId id="266" r:id="rId7"/>
    <p:sldId id="267" r:id="rId8"/>
    <p:sldId id="268" r:id="rId9"/>
    <p:sldId id="269" r:id="rId10"/>
    <p:sldId id="286" r:id="rId11"/>
    <p:sldId id="293" r:id="rId12"/>
    <p:sldId id="294" r:id="rId13"/>
    <p:sldId id="295" r:id="rId14"/>
    <p:sldId id="277" r:id="rId15"/>
    <p:sldId id="278" r:id="rId16"/>
    <p:sldId id="287" r:id="rId17"/>
    <p:sldId id="288" r:id="rId18"/>
    <p:sldId id="289" r:id="rId19"/>
    <p:sldId id="290" r:id="rId20"/>
    <p:sldId id="291" r:id="rId21"/>
    <p:sldId id="292" r:id="rId22"/>
    <p:sldId id="296" r:id="rId23"/>
    <p:sldId id="281" r:id="rId2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03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0EEB3-35EB-4351-AA6E-0D27EC39E256}" type="datetimeFigureOut">
              <a:rPr lang="nl-BE" smtClean="0"/>
              <a:t>22/07/2014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FB2BF-C513-47BB-BE81-355E41EE76D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9970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5DBBD-8667-4D28-A0A8-AC5323D35E76}" type="slidenum">
              <a:rPr lang="nl-BE" smtClean="0">
                <a:solidFill>
                  <a:prstClr val="black"/>
                </a:solidFill>
              </a:rPr>
              <a:pPr/>
              <a:t>1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41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31147A-B628-4F6E-98CB-27FE8BC320B8}" type="slidenum">
              <a:rPr lang="nl-NL">
                <a:solidFill>
                  <a:prstClr val="black"/>
                </a:solidFill>
              </a:rPr>
              <a:pPr eaLnBrk="1" hangingPunct="1"/>
              <a:t>6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5DBBD-8667-4D28-A0A8-AC5323D35E76}" type="slidenum">
              <a:rPr lang="nl-BE" smtClean="0">
                <a:solidFill>
                  <a:prstClr val="black"/>
                </a:solidFill>
              </a:rPr>
              <a:pPr/>
              <a:t>10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139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B56A-F88E-4030-BBE2-2FAEBD49A95D}" type="datetimeFigureOut">
              <a:rPr lang="nl-BE" smtClean="0"/>
              <a:t>22/07/2014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8464-48C6-4D36-9298-C11A8CB7B31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9553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B56A-F88E-4030-BBE2-2FAEBD49A95D}" type="datetimeFigureOut">
              <a:rPr lang="nl-BE" smtClean="0"/>
              <a:t>22/07/2014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8464-48C6-4D36-9298-C11A8CB7B31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4120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B56A-F88E-4030-BBE2-2FAEBD49A95D}" type="datetimeFigureOut">
              <a:rPr lang="nl-BE" smtClean="0"/>
              <a:t>22/07/2014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8464-48C6-4D36-9298-C11A8CB7B31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5954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92929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92929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D6A52-659D-4892-A870-E5341FBF6D7F}" type="slidenum">
              <a:rPr lang="en-US">
                <a:solidFill>
                  <a:srgbClr val="29292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54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B56A-F88E-4030-BBE2-2FAEBD49A95D}" type="datetimeFigureOut">
              <a:rPr lang="nl-BE" smtClean="0"/>
              <a:t>22/07/2014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8464-48C6-4D36-9298-C11A8CB7B31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5006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B56A-F88E-4030-BBE2-2FAEBD49A95D}" type="datetimeFigureOut">
              <a:rPr lang="nl-BE" smtClean="0"/>
              <a:t>22/07/2014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8464-48C6-4D36-9298-C11A8CB7B31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7789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B56A-F88E-4030-BBE2-2FAEBD49A95D}" type="datetimeFigureOut">
              <a:rPr lang="nl-BE" smtClean="0"/>
              <a:t>22/07/2014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8464-48C6-4D36-9298-C11A8CB7B31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202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B56A-F88E-4030-BBE2-2FAEBD49A95D}" type="datetimeFigureOut">
              <a:rPr lang="nl-BE" smtClean="0"/>
              <a:t>22/07/2014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8464-48C6-4D36-9298-C11A8CB7B31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98822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B56A-F88E-4030-BBE2-2FAEBD49A95D}" type="datetimeFigureOut">
              <a:rPr lang="nl-BE" smtClean="0"/>
              <a:t>22/07/2014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8464-48C6-4D36-9298-C11A8CB7B31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1330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B56A-F88E-4030-BBE2-2FAEBD49A95D}" type="datetimeFigureOut">
              <a:rPr lang="nl-BE" smtClean="0"/>
              <a:t>22/07/2014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8464-48C6-4D36-9298-C11A8CB7B31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388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B56A-F88E-4030-BBE2-2FAEBD49A95D}" type="datetimeFigureOut">
              <a:rPr lang="nl-BE" smtClean="0"/>
              <a:t>22/07/2014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8464-48C6-4D36-9298-C11A8CB7B31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2641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B56A-F88E-4030-BBE2-2FAEBD49A95D}" type="datetimeFigureOut">
              <a:rPr lang="nl-BE" smtClean="0"/>
              <a:t>22/07/2014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8464-48C6-4D36-9298-C11A8CB7B31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966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7B56A-F88E-4030-BBE2-2FAEBD49A95D}" type="datetimeFigureOut">
              <a:rPr lang="nl-BE" smtClean="0"/>
              <a:t>22/07/2014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18464-48C6-4D36-9298-C11A8CB7B31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333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hyperlink" Target="mailto:Mia.leijssen@ppw.kuleuven.be" TargetMode="External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www.google.be/imgres?imgurl=http://extension.umd.edu/images/family.jpg&amp;imgrefurl=http://extension.umd.edu/family/index.cfm&amp;h=300&amp;w=300&amp;sz=52&amp;tbnid=7N-eLr5LaeSkXM::&amp;tbnh=116&amp;tbnw=116&amp;prev=/images?q=pictures+family&amp;hl=nl&amp;usg=__HjE1uM5N3uz1oN4hhNII88mfC7E=&amp;ei=ZqqrScr1OIai0AWawdnNAg&amp;sa=X&amp;oi=image_result&amp;resnum=1&amp;ct=image&amp;cd=1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Existential Wellbeing Counseling</a:t>
            </a:r>
            <a:endParaRPr lang="nl-B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27984" y="1844824"/>
            <a:ext cx="4392488" cy="4886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3600" dirty="0" smtClean="0"/>
              <a:t>Prof. Dr. </a:t>
            </a:r>
            <a:r>
              <a:rPr lang="nl-BE" sz="3600" dirty="0" smtClean="0">
                <a:solidFill>
                  <a:srgbClr val="C00000"/>
                </a:solidFill>
              </a:rPr>
              <a:t>Mia Leijssen</a:t>
            </a:r>
          </a:p>
          <a:p>
            <a:pPr marL="0" indent="0">
              <a:buNone/>
            </a:pPr>
            <a:r>
              <a:rPr lang="en-US" dirty="0" smtClean="0"/>
              <a:t>University Leuven, Belgium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600" dirty="0" smtClean="0"/>
              <a:t>Norwich </a:t>
            </a:r>
            <a:r>
              <a:rPr lang="en-US" sz="3600" dirty="0" smtClean="0"/>
              <a:t>Workshop</a:t>
            </a:r>
          </a:p>
          <a:p>
            <a:pPr marL="0" indent="0">
              <a:buNone/>
            </a:pPr>
            <a:r>
              <a:rPr lang="en-US" dirty="0" smtClean="0"/>
              <a:t>24 July </a:t>
            </a:r>
            <a:r>
              <a:rPr lang="en-US" dirty="0" smtClean="0"/>
              <a:t> 2014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3763400" cy="498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50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6976"/>
          </a:xfrm>
        </p:spPr>
        <p:txBody>
          <a:bodyPr>
            <a:normAutofit fontScale="90000"/>
          </a:bodyPr>
          <a:lstStyle/>
          <a:p>
            <a:r>
              <a:rPr lang="nl-BE" sz="3600" dirty="0" err="1" smtClean="0"/>
              <a:t>Dimensions</a:t>
            </a:r>
            <a:r>
              <a:rPr lang="nl-BE" sz="3600" dirty="0" smtClean="0"/>
              <a:t> of Human </a:t>
            </a:r>
            <a:r>
              <a:rPr lang="nl-BE" sz="3600" dirty="0" err="1"/>
              <a:t>E</a:t>
            </a:r>
            <a:r>
              <a:rPr lang="nl-BE" sz="3600" dirty="0" err="1" smtClean="0"/>
              <a:t>xistence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sz="2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775493"/>
              </p:ext>
            </p:extLst>
          </p:nvPr>
        </p:nvGraphicFramePr>
        <p:xfrm>
          <a:off x="179512" y="1268760"/>
          <a:ext cx="8856985" cy="55823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170"/>
                <a:gridCol w="1728192"/>
                <a:gridCol w="1944216"/>
                <a:gridCol w="1728192"/>
                <a:gridCol w="1944215"/>
              </a:tblGrid>
              <a:tr h="576064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Physical</a:t>
                      </a:r>
                      <a:endParaRPr lang="nl-B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Social</a:t>
                      </a:r>
                      <a:endParaRPr lang="nl-B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Psychological</a:t>
                      </a:r>
                      <a:endParaRPr lang="nl-B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Spiritual</a:t>
                      </a:r>
                    </a:p>
                  </a:txBody>
                  <a:tcPr/>
                </a:tc>
              </a:tr>
              <a:tr h="1019678">
                <a:tc>
                  <a:txBody>
                    <a:bodyPr/>
                    <a:lstStyle/>
                    <a:p>
                      <a:r>
                        <a:rPr lang="nl-BE" dirty="0" smtClean="0"/>
                        <a:t>Deals </a:t>
                      </a:r>
                      <a:r>
                        <a:rPr lang="nl-BE" dirty="0" err="1" smtClean="0"/>
                        <a:t>with</a:t>
                      </a:r>
                      <a:endParaRPr lang="nl-BE" dirty="0" smtClean="0"/>
                    </a:p>
                    <a:p>
                      <a:endParaRPr lang="nl-BE" b="0" dirty="0" smtClean="0"/>
                    </a:p>
                    <a:p>
                      <a:r>
                        <a:rPr lang="nl-BE" b="1" dirty="0" smtClean="0"/>
                        <a:t>I  AM …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Body</a:t>
                      </a:r>
                    </a:p>
                    <a:p>
                      <a:r>
                        <a:rPr lang="nl-BE" dirty="0" err="1" smtClean="0"/>
                        <a:t>Material</a:t>
                      </a:r>
                      <a:r>
                        <a:rPr lang="nl-BE" dirty="0" smtClean="0"/>
                        <a:t> </a:t>
                      </a:r>
                      <a:r>
                        <a:rPr lang="nl-BE" dirty="0" err="1" smtClean="0"/>
                        <a:t>world</a:t>
                      </a:r>
                      <a:r>
                        <a:rPr lang="nl-BE" dirty="0" smtClean="0"/>
                        <a:t> Nature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Place</a:t>
                      </a:r>
                      <a:r>
                        <a:rPr lang="nl-BE" dirty="0" smtClean="0"/>
                        <a:t> in society Relations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Identity </a:t>
                      </a:r>
                      <a:r>
                        <a:rPr lang="nl-BE" dirty="0" err="1" smtClean="0"/>
                        <a:t>character</a:t>
                      </a:r>
                      <a:r>
                        <a:rPr lang="nl-BE" dirty="0" smtClean="0"/>
                        <a:t> </a:t>
                      </a:r>
                      <a:r>
                        <a:rPr lang="nl-BE" dirty="0" err="1" smtClean="0"/>
                        <a:t>traits</a:t>
                      </a:r>
                      <a:r>
                        <a:rPr lang="nl-BE" dirty="0" smtClean="0"/>
                        <a:t> Thinking </a:t>
                      </a:r>
                      <a:r>
                        <a:rPr lang="nl-BE" dirty="0" err="1" smtClean="0"/>
                        <a:t>and</a:t>
                      </a:r>
                      <a:r>
                        <a:rPr lang="nl-BE" baseline="0" dirty="0" smtClean="0"/>
                        <a:t> feeling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nl-B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Soul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nl-BE" dirty="0" err="1" smtClean="0"/>
                        <a:t>eaning</a:t>
                      </a:r>
                      <a:endParaRPr lang="nl-BE" dirty="0" smtClean="0"/>
                    </a:p>
                    <a:p>
                      <a:r>
                        <a:rPr lang="nl-BE" dirty="0" err="1" smtClean="0"/>
                        <a:t>Self-transcending</a:t>
                      </a:r>
                      <a:r>
                        <a:rPr lang="nl-BE" dirty="0" smtClean="0"/>
                        <a:t> </a:t>
                      </a:r>
                      <a:r>
                        <a:rPr lang="nl-BE" dirty="0" err="1" smtClean="0"/>
                        <a:t>ideals</a:t>
                      </a:r>
                      <a:r>
                        <a:rPr lang="nl-BE" dirty="0" smtClean="0"/>
                        <a:t> </a:t>
                      </a:r>
                    </a:p>
                  </a:txBody>
                  <a:tcPr/>
                </a:tc>
              </a:tr>
              <a:tr h="1440160"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Values</a:t>
                      </a:r>
                      <a:endParaRPr lang="nl-BE" dirty="0" smtClean="0"/>
                    </a:p>
                    <a:p>
                      <a:endParaRPr lang="nl-BE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ENERGY, time, money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baseline="0" dirty="0" smtClean="0"/>
                        <a:t>Health</a:t>
                      </a:r>
                      <a:endParaRPr lang="nl-BE" dirty="0" smtClean="0"/>
                    </a:p>
                    <a:p>
                      <a:r>
                        <a:rPr lang="nl-BE" dirty="0" smtClean="0"/>
                        <a:t>Safety</a:t>
                      </a:r>
                    </a:p>
                    <a:p>
                      <a:r>
                        <a:rPr lang="nl-BE" dirty="0" smtClean="0"/>
                        <a:t>Comfort</a:t>
                      </a:r>
                      <a:r>
                        <a:rPr lang="nl-BE" baseline="0" dirty="0" smtClean="0"/>
                        <a:t> 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Esteem</a:t>
                      </a:r>
                      <a:r>
                        <a:rPr lang="nl-BE" dirty="0" smtClean="0"/>
                        <a:t>, succes Connection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Autonomy</a:t>
                      </a:r>
                      <a:endParaRPr lang="nl-BE" dirty="0" smtClean="0"/>
                    </a:p>
                    <a:p>
                      <a:r>
                        <a:rPr lang="nl-BE" dirty="0" err="1" smtClean="0"/>
                        <a:t>Freedom</a:t>
                      </a:r>
                      <a:r>
                        <a:rPr lang="nl-BE" dirty="0" smtClean="0"/>
                        <a:t> </a:t>
                      </a:r>
                      <a:r>
                        <a:rPr lang="nl-BE" baseline="0" dirty="0" smtClean="0"/>
                        <a:t> </a:t>
                      </a:r>
                    </a:p>
                    <a:p>
                      <a:r>
                        <a:rPr lang="nl-BE" dirty="0" smtClean="0"/>
                        <a:t>Knowledge</a:t>
                      </a:r>
                    </a:p>
                    <a:p>
                      <a:r>
                        <a:rPr lang="nl-BE" dirty="0" err="1" smtClean="0"/>
                        <a:t>Authenticity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A </a:t>
                      </a:r>
                      <a:r>
                        <a:rPr lang="nl-BE" dirty="0" err="1" smtClean="0"/>
                        <a:t>better</a:t>
                      </a:r>
                      <a:r>
                        <a:rPr lang="nl-BE" dirty="0" smtClean="0"/>
                        <a:t> </a:t>
                      </a:r>
                      <a:r>
                        <a:rPr lang="nl-BE" dirty="0" err="1" smtClean="0"/>
                        <a:t>world</a:t>
                      </a:r>
                      <a:r>
                        <a:rPr lang="nl-BE" dirty="0" smtClean="0"/>
                        <a:t>,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baseline="0" dirty="0" err="1" smtClean="0"/>
                        <a:t>Consciousness</a:t>
                      </a:r>
                      <a:r>
                        <a:rPr lang="nl-BE" baseline="0" dirty="0" smtClean="0"/>
                        <a:t> of </a:t>
                      </a:r>
                      <a:r>
                        <a:rPr lang="nl-BE" baseline="0" dirty="0" err="1" smtClean="0"/>
                        <a:t>unity</a:t>
                      </a:r>
                      <a:endParaRPr lang="nl-BE" baseline="0" dirty="0" smtClean="0"/>
                    </a:p>
                    <a:p>
                      <a:r>
                        <a:rPr lang="nl-BE" baseline="0" dirty="0" smtClean="0"/>
                        <a:t>‘</a:t>
                      </a:r>
                      <a:r>
                        <a:rPr lang="nl-BE" baseline="0" dirty="0" err="1" smtClean="0"/>
                        <a:t>Being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baseline="0" dirty="0" err="1" smtClean="0"/>
                        <a:t>values</a:t>
                      </a:r>
                      <a:r>
                        <a:rPr lang="nl-BE" baseline="0" dirty="0" smtClean="0"/>
                        <a:t>’</a:t>
                      </a:r>
                      <a:endParaRPr lang="nl-BE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Threats</a:t>
                      </a:r>
                      <a:endParaRPr lang="nl-BE" dirty="0" smtClean="0"/>
                    </a:p>
                    <a:p>
                      <a:endParaRPr lang="nl-BE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WORRIES </a:t>
                      </a:r>
                    </a:p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Pain</a:t>
                      </a:r>
                      <a:r>
                        <a:rPr lang="nl-BE" dirty="0" smtClean="0"/>
                        <a:t>, sickness </a:t>
                      </a:r>
                      <a:r>
                        <a:rPr lang="nl-BE" dirty="0" err="1" smtClean="0"/>
                        <a:t>Death</a:t>
                      </a:r>
                      <a:endParaRPr lang="nl-BE" dirty="0" smtClean="0"/>
                    </a:p>
                    <a:p>
                      <a:r>
                        <a:rPr lang="nl-BE" dirty="0" err="1" smtClean="0"/>
                        <a:t>Poverty</a:t>
                      </a:r>
                      <a:r>
                        <a:rPr lang="nl-BE" dirty="0" smtClean="0"/>
                        <a:t> 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Rejection</a:t>
                      </a:r>
                      <a:endParaRPr lang="nl-BE" dirty="0" smtClean="0"/>
                    </a:p>
                    <a:p>
                      <a:r>
                        <a:rPr lang="nl-BE" dirty="0" err="1" smtClean="0"/>
                        <a:t>Loliness</a:t>
                      </a:r>
                      <a:endParaRPr lang="nl-BE" dirty="0" smtClean="0"/>
                    </a:p>
                    <a:p>
                      <a:r>
                        <a:rPr lang="nl-BE" dirty="0" err="1" smtClean="0"/>
                        <a:t>Guilt</a:t>
                      </a:r>
                      <a:r>
                        <a:rPr lang="nl-BE" dirty="0" smtClean="0"/>
                        <a:t>, </a:t>
                      </a:r>
                      <a:r>
                        <a:rPr lang="nl-BE" dirty="0" err="1" smtClean="0"/>
                        <a:t>shame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Confusion</a:t>
                      </a:r>
                      <a:r>
                        <a:rPr lang="nl-BE" dirty="0" smtClean="0"/>
                        <a:t> </a:t>
                      </a:r>
                      <a:r>
                        <a:rPr lang="nl-BE" dirty="0" err="1" smtClean="0"/>
                        <a:t>Doubt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baseline="0" dirty="0" err="1" smtClean="0"/>
                        <a:t>I</a:t>
                      </a:r>
                      <a:r>
                        <a:rPr lang="nl-BE" dirty="0" err="1" smtClean="0"/>
                        <a:t>mperfection</a:t>
                      </a:r>
                      <a:r>
                        <a:rPr lang="nl-BE" baseline="0" dirty="0" smtClean="0"/>
                        <a:t> 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Meaninglessness</a:t>
                      </a:r>
                      <a:endParaRPr lang="nl-BE" dirty="0" smtClean="0"/>
                    </a:p>
                    <a:p>
                      <a:r>
                        <a:rPr lang="nl-BE" dirty="0" smtClean="0"/>
                        <a:t>Futillity</a:t>
                      </a:r>
                    </a:p>
                    <a:p>
                      <a:r>
                        <a:rPr lang="nl-BE" dirty="0" err="1" smtClean="0"/>
                        <a:t>Evil</a:t>
                      </a:r>
                      <a:endParaRPr lang="nl-BE" dirty="0"/>
                    </a:p>
                  </a:txBody>
                  <a:tcPr/>
                </a:tc>
              </a:tr>
              <a:tr h="946494">
                <a:tc>
                  <a:txBody>
                    <a:bodyPr/>
                    <a:lstStyle/>
                    <a:p>
                      <a:r>
                        <a:rPr lang="nl-BE" b="1" dirty="0" smtClean="0"/>
                        <a:t>JOY</a:t>
                      </a:r>
                    </a:p>
                    <a:p>
                      <a:r>
                        <a:rPr lang="nl-BE" b="0" dirty="0" err="1" smtClean="0"/>
                        <a:t>Perenial</a:t>
                      </a:r>
                      <a:r>
                        <a:rPr lang="nl-BE" b="0" dirty="0" smtClean="0"/>
                        <a:t> </a:t>
                      </a:r>
                      <a:r>
                        <a:rPr lang="nl-BE" b="0" dirty="0" err="1" smtClean="0"/>
                        <a:t>philosophy</a:t>
                      </a:r>
                      <a:endParaRPr lang="nl-BE" b="0" dirty="0" smtClean="0"/>
                    </a:p>
                    <a:p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BEAUTY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GOODNESS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TRUTH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LOVE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907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Essential principles of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existential wellbeing</a:t>
            </a:r>
            <a:endParaRPr lang="nl-BE" dirty="0">
              <a:solidFill>
                <a:srgbClr val="C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64496"/>
          </a:xfrm>
        </p:spPr>
        <p:txBody>
          <a:bodyPr/>
          <a:lstStyle/>
          <a:p>
            <a:pPr marL="514350" lvl="0" indent="-514350">
              <a:buFont typeface="Arial" pitchFamily="34" charset="0"/>
              <a:buAutoNum type="arabicPeriod"/>
            </a:pPr>
            <a:r>
              <a:rPr lang="en-US" sz="3600" dirty="0">
                <a:solidFill>
                  <a:prstClr val="black"/>
                </a:solidFill>
              </a:rPr>
              <a:t>Complexity of </a:t>
            </a:r>
            <a:r>
              <a:rPr lang="en-US" sz="3600" dirty="0" smtClean="0">
                <a:solidFill>
                  <a:prstClr val="black"/>
                </a:solidFill>
              </a:rPr>
              <a:t>human </a:t>
            </a:r>
            <a:r>
              <a:rPr lang="en-US" sz="3600" dirty="0">
                <a:solidFill>
                  <a:prstClr val="black"/>
                </a:solidFill>
              </a:rPr>
              <a:t>existence: physical, social, </a:t>
            </a:r>
            <a:r>
              <a:rPr lang="en-US" sz="3600" dirty="0" smtClean="0">
                <a:solidFill>
                  <a:prstClr val="black"/>
                </a:solidFill>
              </a:rPr>
              <a:t>psychological, </a:t>
            </a:r>
            <a:r>
              <a:rPr lang="en-US" sz="3600" dirty="0">
                <a:solidFill>
                  <a:prstClr val="black"/>
                </a:solidFill>
              </a:rPr>
              <a:t>spiritual. </a:t>
            </a:r>
          </a:p>
          <a:p>
            <a:pPr marL="514350" lvl="0" indent="-514350">
              <a:buFont typeface="Arial" pitchFamily="34" charset="0"/>
              <a:buAutoNum type="arabicPeriod"/>
            </a:pPr>
            <a:r>
              <a:rPr lang="en-US" sz="3600" dirty="0">
                <a:solidFill>
                  <a:prstClr val="black"/>
                </a:solidFill>
              </a:rPr>
              <a:t>Existential </a:t>
            </a:r>
            <a:r>
              <a:rPr lang="en-US" sz="3600" dirty="0" smtClean="0">
                <a:solidFill>
                  <a:prstClr val="black"/>
                </a:solidFill>
              </a:rPr>
              <a:t>wellbeing </a:t>
            </a:r>
            <a:r>
              <a:rPr lang="en-US" sz="3600" dirty="0">
                <a:solidFill>
                  <a:prstClr val="black"/>
                </a:solidFill>
              </a:rPr>
              <a:t>implies sufficient attention for each dimension, not too much, not too little.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0649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5" y="2132856"/>
            <a:ext cx="80217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3. The starting point is experiential: focusing on the bodily felt meaning.</a:t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n-US" sz="3600" dirty="0">
                <a:solidFill>
                  <a:prstClr val="black"/>
                </a:solidFill>
              </a:rPr>
              <a:t/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n-US" sz="3600" dirty="0">
                <a:solidFill>
                  <a:prstClr val="black"/>
                </a:solidFill>
              </a:rPr>
              <a:t>4. Integration of diverse humanistic/experiential theories and spiritual traditions.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0568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dirty="0" smtClean="0"/>
              <a:t>5. </a:t>
            </a:r>
            <a:r>
              <a:rPr lang="nl-BE" sz="3600" dirty="0" err="1" smtClean="0"/>
              <a:t>Positive</a:t>
            </a:r>
            <a:r>
              <a:rPr lang="nl-BE" sz="3600" dirty="0" smtClean="0"/>
              <a:t> </a:t>
            </a:r>
            <a:r>
              <a:rPr lang="nl-BE" sz="3600" dirty="0" err="1" smtClean="0"/>
              <a:t>Psychology</a:t>
            </a:r>
            <a:r>
              <a:rPr lang="nl-BE" sz="3600" dirty="0" smtClean="0"/>
              <a:t>. </a:t>
            </a:r>
            <a:endParaRPr lang="nl-B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process-oriented approach to human strengths, talents and virtues.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It should not be understood as a call to ignore negative aspects of human experience. But rather how positive and negative experiences may be interrelated.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Gendlin</a:t>
            </a:r>
            <a:r>
              <a:rPr lang="en-US" dirty="0" smtClean="0"/>
              <a:t>: “Every bad feeling is potential energy toward a more right way of being if you give it space to move toward its rightness."</a:t>
            </a:r>
            <a:br>
              <a:rPr lang="en-US" dirty="0" smtClean="0"/>
            </a:b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3849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404664"/>
            <a:ext cx="7467600" cy="1584176"/>
          </a:xfrm>
        </p:spPr>
        <p:txBody>
          <a:bodyPr>
            <a:normAutofit/>
          </a:bodyPr>
          <a:lstStyle/>
          <a:p>
            <a:pPr marL="274320" lvl="0" indent="-274320">
              <a:spcBef>
                <a:spcPts val="600"/>
              </a:spcBef>
            </a:pPr>
            <a:r>
              <a:rPr lang="en-US" sz="2800" i="1" cap="none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“The ability of human beings to form loving bonds is possibly one of their greatest strengths.” </a:t>
            </a:r>
            <a:r>
              <a:rPr lang="en-US" sz="2800" cap="none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en-US" sz="2800" cap="none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en-US" sz="2800" cap="none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en-US" sz="2000" cap="none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(</a:t>
            </a:r>
            <a:r>
              <a:rPr lang="en-US" sz="2000" cap="none" dirty="0" err="1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Aspinwall</a:t>
            </a:r>
            <a:r>
              <a:rPr lang="en-US" sz="2000" cap="none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&amp; Staudinger, 2002)</a:t>
            </a:r>
            <a:endParaRPr lang="nl-BE" sz="2000" dirty="0"/>
          </a:p>
        </p:txBody>
      </p:sp>
      <p:pic>
        <p:nvPicPr>
          <p:cNvPr id="7" name="Picture 4" descr="IMG_029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2253" y="2941298"/>
            <a:ext cx="4363963" cy="32729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0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Example of a </a:t>
            </a:r>
            <a:r>
              <a:rPr lang="en-US" sz="3200" dirty="0" err="1" smtClean="0">
                <a:solidFill>
                  <a:srgbClr val="C00000"/>
                </a:solidFill>
              </a:rPr>
              <a:t>strenght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>
                <a:solidFill>
                  <a:srgbClr val="C00000"/>
                </a:solidFill>
              </a:rPr>
              <a:t>Love</a:t>
            </a:r>
            <a:r>
              <a:rPr lang="en-US" sz="3200" dirty="0" smtClean="0"/>
              <a:t> = connection in different dimensions</a:t>
            </a:r>
            <a:endParaRPr lang="nl-B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nl-BE" sz="3000" i="1" dirty="0" err="1" smtClean="0">
                <a:solidFill>
                  <a:srgbClr val="C0504D">
                    <a:lumMod val="75000"/>
                  </a:srgbClr>
                </a:solidFill>
              </a:rPr>
              <a:t>Physical</a:t>
            </a:r>
            <a:r>
              <a:rPr lang="nl-BE" sz="3000" b="1" i="1" dirty="0" smtClean="0">
                <a:solidFill>
                  <a:srgbClr val="C0504D">
                    <a:lumMod val="75000"/>
                  </a:srgbClr>
                </a:solidFill>
              </a:rPr>
              <a:t>:</a:t>
            </a:r>
            <a:r>
              <a:rPr lang="nl-BE" sz="3000" dirty="0" smtClean="0">
                <a:solidFill>
                  <a:prstClr val="black"/>
                </a:solidFill>
              </a:rPr>
              <a:t> </a:t>
            </a:r>
            <a:r>
              <a:rPr lang="nl-BE" sz="3000" dirty="0" err="1">
                <a:solidFill>
                  <a:prstClr val="black"/>
                </a:solidFill>
              </a:rPr>
              <a:t>being</a:t>
            </a:r>
            <a:r>
              <a:rPr lang="nl-BE" sz="3000" dirty="0">
                <a:solidFill>
                  <a:prstClr val="black"/>
                </a:solidFill>
              </a:rPr>
              <a:t> part of </a:t>
            </a:r>
            <a:r>
              <a:rPr lang="nl-BE" sz="3000" dirty="0" err="1">
                <a:solidFill>
                  <a:prstClr val="black"/>
                </a:solidFill>
              </a:rPr>
              <a:t>nature</a:t>
            </a:r>
            <a:r>
              <a:rPr lang="nl-BE" sz="3000" dirty="0">
                <a:solidFill>
                  <a:prstClr val="black"/>
                </a:solidFill>
              </a:rPr>
              <a:t>; </a:t>
            </a:r>
            <a:r>
              <a:rPr lang="nl-BE" sz="3000" dirty="0" err="1">
                <a:solidFill>
                  <a:prstClr val="black"/>
                </a:solidFill>
              </a:rPr>
              <a:t>respecting</a:t>
            </a:r>
            <a:r>
              <a:rPr lang="nl-BE" sz="3000" dirty="0">
                <a:solidFill>
                  <a:prstClr val="black"/>
                </a:solidFill>
              </a:rPr>
              <a:t> </a:t>
            </a:r>
            <a:r>
              <a:rPr lang="nl-BE" sz="3000" dirty="0" err="1" smtClean="0">
                <a:solidFill>
                  <a:prstClr val="black"/>
                </a:solidFill>
              </a:rPr>
              <a:t>and</a:t>
            </a:r>
            <a:r>
              <a:rPr lang="nl-BE" sz="3000" dirty="0" smtClean="0">
                <a:solidFill>
                  <a:prstClr val="black"/>
                </a:solidFill>
              </a:rPr>
              <a:t> </a:t>
            </a:r>
            <a:r>
              <a:rPr lang="nl-BE" sz="3000" dirty="0" err="1" smtClean="0">
                <a:solidFill>
                  <a:prstClr val="black"/>
                </a:solidFill>
              </a:rPr>
              <a:t>enjoying</a:t>
            </a:r>
            <a:r>
              <a:rPr lang="nl-BE" sz="3000" dirty="0" smtClean="0">
                <a:solidFill>
                  <a:prstClr val="black"/>
                </a:solidFill>
              </a:rPr>
              <a:t> the </a:t>
            </a:r>
            <a:r>
              <a:rPr lang="nl-BE" sz="3000" dirty="0">
                <a:solidFill>
                  <a:prstClr val="black"/>
                </a:solidFill>
              </a:rPr>
              <a:t>body </a:t>
            </a:r>
            <a:r>
              <a:rPr lang="nl-BE" sz="3000" dirty="0" err="1">
                <a:solidFill>
                  <a:prstClr val="black"/>
                </a:solidFill>
              </a:rPr>
              <a:t>and</a:t>
            </a:r>
            <a:r>
              <a:rPr lang="nl-BE" sz="3000" dirty="0">
                <a:solidFill>
                  <a:prstClr val="black"/>
                </a:solidFill>
              </a:rPr>
              <a:t> </a:t>
            </a:r>
            <a:r>
              <a:rPr lang="nl-BE" sz="3000" dirty="0" err="1">
                <a:solidFill>
                  <a:prstClr val="black"/>
                </a:solidFill>
              </a:rPr>
              <a:t>it’s</a:t>
            </a:r>
            <a:r>
              <a:rPr lang="nl-BE" sz="3000" dirty="0">
                <a:solidFill>
                  <a:prstClr val="black"/>
                </a:solidFill>
              </a:rPr>
              <a:t> </a:t>
            </a:r>
            <a:r>
              <a:rPr lang="nl-BE" sz="3000" dirty="0" err="1">
                <a:solidFill>
                  <a:prstClr val="black"/>
                </a:solidFill>
              </a:rPr>
              <a:t>needs</a:t>
            </a:r>
            <a:r>
              <a:rPr lang="nl-BE" sz="3000" dirty="0">
                <a:solidFill>
                  <a:prstClr val="black"/>
                </a:solidFill>
              </a:rPr>
              <a:t>; </a:t>
            </a:r>
            <a:r>
              <a:rPr lang="nl-BE" sz="3000" dirty="0" err="1" smtClean="0">
                <a:solidFill>
                  <a:prstClr val="black"/>
                </a:solidFill>
              </a:rPr>
              <a:t>connection</a:t>
            </a:r>
            <a:r>
              <a:rPr lang="nl-BE" sz="3000" dirty="0" smtClean="0">
                <a:solidFill>
                  <a:prstClr val="black"/>
                </a:solidFill>
              </a:rPr>
              <a:t> </a:t>
            </a:r>
            <a:r>
              <a:rPr lang="nl-BE" sz="3000" dirty="0" err="1" smtClean="0">
                <a:solidFill>
                  <a:prstClr val="black"/>
                </a:solidFill>
              </a:rPr>
              <a:t>with</a:t>
            </a:r>
            <a:r>
              <a:rPr lang="nl-BE" sz="3000" dirty="0" smtClean="0">
                <a:solidFill>
                  <a:prstClr val="black"/>
                </a:solidFill>
              </a:rPr>
              <a:t> </a:t>
            </a:r>
            <a:r>
              <a:rPr lang="nl-BE" sz="3000" dirty="0">
                <a:solidFill>
                  <a:prstClr val="black"/>
                </a:solidFill>
              </a:rPr>
              <a:t>the </a:t>
            </a:r>
            <a:r>
              <a:rPr lang="nl-BE" sz="3000" dirty="0" err="1" smtClean="0">
                <a:solidFill>
                  <a:prstClr val="black"/>
                </a:solidFill>
              </a:rPr>
              <a:t>material</a:t>
            </a:r>
            <a:r>
              <a:rPr lang="nl-BE" sz="3000" dirty="0" smtClean="0">
                <a:solidFill>
                  <a:prstClr val="black"/>
                </a:solidFill>
              </a:rPr>
              <a:t>/</a:t>
            </a:r>
            <a:r>
              <a:rPr lang="nl-BE" sz="3000" dirty="0" err="1" smtClean="0">
                <a:solidFill>
                  <a:prstClr val="black"/>
                </a:solidFill>
              </a:rPr>
              <a:t>physical</a:t>
            </a:r>
            <a:r>
              <a:rPr lang="nl-BE" sz="3000" dirty="0" smtClean="0">
                <a:solidFill>
                  <a:prstClr val="black"/>
                </a:solidFill>
              </a:rPr>
              <a:t> </a:t>
            </a:r>
            <a:r>
              <a:rPr lang="nl-BE" sz="3000" dirty="0" err="1" smtClean="0">
                <a:solidFill>
                  <a:prstClr val="black"/>
                </a:solidFill>
              </a:rPr>
              <a:t>world</a:t>
            </a:r>
            <a:r>
              <a:rPr lang="nl-BE" sz="3000" dirty="0" smtClean="0">
                <a:solidFill>
                  <a:prstClr val="black"/>
                </a:solidFill>
              </a:rPr>
              <a:t>. </a:t>
            </a:r>
            <a:endParaRPr lang="nl-BE" sz="3000" dirty="0">
              <a:solidFill>
                <a:prstClr val="black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nl-BE" sz="3000" i="1" dirty="0" err="1" smtClean="0">
                <a:solidFill>
                  <a:srgbClr val="C0504D">
                    <a:lumMod val="75000"/>
                  </a:srgbClr>
                </a:solidFill>
              </a:rPr>
              <a:t>Social</a:t>
            </a:r>
            <a:r>
              <a:rPr lang="nl-BE" sz="3000" dirty="0" smtClean="0">
                <a:solidFill>
                  <a:prstClr val="black"/>
                </a:solidFill>
              </a:rPr>
              <a:t>: </a:t>
            </a:r>
            <a:r>
              <a:rPr lang="nl-BE" sz="3000" dirty="0" err="1">
                <a:solidFill>
                  <a:prstClr val="black"/>
                </a:solidFill>
              </a:rPr>
              <a:t>authentic</a:t>
            </a:r>
            <a:r>
              <a:rPr lang="nl-BE" sz="3000" dirty="0">
                <a:solidFill>
                  <a:prstClr val="black"/>
                </a:solidFill>
              </a:rPr>
              <a:t> </a:t>
            </a:r>
            <a:r>
              <a:rPr lang="nl-BE" sz="3000" dirty="0" err="1">
                <a:solidFill>
                  <a:prstClr val="black"/>
                </a:solidFill>
              </a:rPr>
              <a:t>connection</a:t>
            </a:r>
            <a:r>
              <a:rPr lang="nl-BE" sz="3000" dirty="0">
                <a:solidFill>
                  <a:prstClr val="black"/>
                </a:solidFill>
              </a:rPr>
              <a:t> </a:t>
            </a:r>
            <a:r>
              <a:rPr lang="nl-BE" sz="3000" dirty="0" err="1">
                <a:solidFill>
                  <a:prstClr val="black"/>
                </a:solidFill>
              </a:rPr>
              <a:t>with</a:t>
            </a:r>
            <a:r>
              <a:rPr lang="nl-BE" sz="3000" dirty="0">
                <a:solidFill>
                  <a:prstClr val="black"/>
                </a:solidFill>
              </a:rPr>
              <a:t> </a:t>
            </a:r>
            <a:r>
              <a:rPr lang="nl-BE" sz="3000" dirty="0" err="1">
                <a:solidFill>
                  <a:prstClr val="black"/>
                </a:solidFill>
              </a:rPr>
              <a:t>others</a:t>
            </a:r>
            <a:r>
              <a:rPr lang="nl-BE" sz="3000" dirty="0">
                <a:solidFill>
                  <a:prstClr val="black"/>
                </a:solidFill>
              </a:rPr>
              <a:t>; </a:t>
            </a:r>
            <a:r>
              <a:rPr lang="nl-BE" sz="3000" dirty="0" err="1">
                <a:solidFill>
                  <a:prstClr val="black"/>
                </a:solidFill>
              </a:rPr>
              <a:t>genuine</a:t>
            </a:r>
            <a:r>
              <a:rPr lang="nl-BE" sz="3000" dirty="0">
                <a:solidFill>
                  <a:prstClr val="black"/>
                </a:solidFill>
              </a:rPr>
              <a:t> commitment </a:t>
            </a:r>
            <a:r>
              <a:rPr lang="nl-BE" sz="3000" dirty="0" err="1">
                <a:solidFill>
                  <a:prstClr val="black"/>
                </a:solidFill>
              </a:rPr>
              <a:t>to</a:t>
            </a:r>
            <a:r>
              <a:rPr lang="nl-BE" sz="3000" dirty="0">
                <a:solidFill>
                  <a:prstClr val="black"/>
                </a:solidFill>
              </a:rPr>
              <a:t> </a:t>
            </a:r>
            <a:r>
              <a:rPr lang="nl-BE" sz="3000" dirty="0" err="1">
                <a:solidFill>
                  <a:prstClr val="black"/>
                </a:solidFill>
              </a:rPr>
              <a:t>social</a:t>
            </a:r>
            <a:r>
              <a:rPr lang="nl-BE" sz="3000" dirty="0">
                <a:solidFill>
                  <a:prstClr val="black"/>
                </a:solidFill>
              </a:rPr>
              <a:t> </a:t>
            </a:r>
            <a:r>
              <a:rPr lang="nl-BE" sz="3000" dirty="0" err="1">
                <a:solidFill>
                  <a:prstClr val="black"/>
                </a:solidFill>
              </a:rPr>
              <a:t>tasks</a:t>
            </a:r>
            <a:r>
              <a:rPr lang="nl-BE" sz="3000" dirty="0">
                <a:solidFill>
                  <a:prstClr val="black"/>
                </a:solidFill>
              </a:rPr>
              <a:t>.</a:t>
            </a:r>
          </a:p>
          <a:p>
            <a:pPr lvl="0">
              <a:buFont typeface="Wingdings" pitchFamily="2" charset="2"/>
              <a:buChar char="v"/>
            </a:pPr>
            <a:r>
              <a:rPr lang="nl-BE" sz="3000" i="1" dirty="0" err="1" smtClean="0">
                <a:solidFill>
                  <a:srgbClr val="C0504D">
                    <a:lumMod val="75000"/>
                  </a:srgbClr>
                </a:solidFill>
              </a:rPr>
              <a:t>Psychological</a:t>
            </a:r>
            <a:r>
              <a:rPr lang="nl-BE" sz="3000" dirty="0" smtClean="0">
                <a:solidFill>
                  <a:prstClr val="black"/>
                </a:solidFill>
              </a:rPr>
              <a:t>: </a:t>
            </a:r>
            <a:r>
              <a:rPr lang="nl-BE" sz="3000" dirty="0" err="1">
                <a:solidFill>
                  <a:prstClr val="black"/>
                </a:solidFill>
              </a:rPr>
              <a:t>connection</a:t>
            </a:r>
            <a:r>
              <a:rPr lang="nl-BE" sz="3000" dirty="0">
                <a:solidFill>
                  <a:prstClr val="black"/>
                </a:solidFill>
              </a:rPr>
              <a:t> </a:t>
            </a:r>
            <a:r>
              <a:rPr lang="nl-BE" sz="3000" dirty="0" err="1">
                <a:solidFill>
                  <a:prstClr val="black"/>
                </a:solidFill>
              </a:rPr>
              <a:t>with</a:t>
            </a:r>
            <a:r>
              <a:rPr lang="nl-BE" sz="3000" dirty="0">
                <a:solidFill>
                  <a:prstClr val="black"/>
                </a:solidFill>
              </a:rPr>
              <a:t> </a:t>
            </a:r>
            <a:r>
              <a:rPr lang="nl-BE" sz="3000" dirty="0" err="1">
                <a:solidFill>
                  <a:prstClr val="black"/>
                </a:solidFill>
              </a:rPr>
              <a:t>oneself</a:t>
            </a:r>
            <a:r>
              <a:rPr lang="nl-BE" sz="3000" dirty="0">
                <a:solidFill>
                  <a:prstClr val="black"/>
                </a:solidFill>
              </a:rPr>
              <a:t>; </a:t>
            </a:r>
            <a:r>
              <a:rPr lang="nl-BE" sz="3000" dirty="0" err="1">
                <a:solidFill>
                  <a:prstClr val="black"/>
                </a:solidFill>
              </a:rPr>
              <a:t>self-knowlegde</a:t>
            </a:r>
            <a:r>
              <a:rPr lang="nl-BE" sz="3000" dirty="0">
                <a:solidFill>
                  <a:prstClr val="black"/>
                </a:solidFill>
              </a:rPr>
              <a:t>; </a:t>
            </a:r>
            <a:r>
              <a:rPr lang="nl-BE" sz="3000" dirty="0" err="1" smtClean="0">
                <a:solidFill>
                  <a:prstClr val="black"/>
                </a:solidFill>
              </a:rPr>
              <a:t>self-acceptance</a:t>
            </a:r>
            <a:r>
              <a:rPr lang="nl-BE" sz="3000" dirty="0" smtClean="0">
                <a:solidFill>
                  <a:prstClr val="black"/>
                </a:solidFill>
              </a:rPr>
              <a:t>; </a:t>
            </a:r>
            <a:r>
              <a:rPr lang="nl-BE" sz="3000" dirty="0" err="1">
                <a:solidFill>
                  <a:prstClr val="black"/>
                </a:solidFill>
              </a:rPr>
              <a:t>rich</a:t>
            </a:r>
            <a:r>
              <a:rPr lang="nl-BE" sz="3000" dirty="0">
                <a:solidFill>
                  <a:prstClr val="black"/>
                </a:solidFill>
              </a:rPr>
              <a:t> </a:t>
            </a:r>
            <a:r>
              <a:rPr lang="nl-BE" sz="3000" dirty="0" err="1">
                <a:solidFill>
                  <a:prstClr val="black"/>
                </a:solidFill>
              </a:rPr>
              <a:t>inner</a:t>
            </a:r>
            <a:r>
              <a:rPr lang="nl-BE" sz="3000" dirty="0">
                <a:solidFill>
                  <a:prstClr val="black"/>
                </a:solidFill>
              </a:rPr>
              <a:t> life.</a:t>
            </a:r>
          </a:p>
          <a:p>
            <a:pPr lvl="0">
              <a:buFont typeface="Wingdings" pitchFamily="2" charset="2"/>
              <a:buChar char="v"/>
            </a:pPr>
            <a:r>
              <a:rPr lang="nl-BE" sz="3000" i="1" dirty="0" smtClean="0">
                <a:solidFill>
                  <a:srgbClr val="C0504D">
                    <a:lumMod val="75000"/>
                  </a:srgbClr>
                </a:solidFill>
              </a:rPr>
              <a:t>Spiritual</a:t>
            </a:r>
            <a:r>
              <a:rPr lang="nl-BE" sz="3000" dirty="0" smtClean="0">
                <a:solidFill>
                  <a:prstClr val="black"/>
                </a:solidFill>
              </a:rPr>
              <a:t>: </a:t>
            </a:r>
            <a:r>
              <a:rPr lang="nl-BE" sz="3000" dirty="0" err="1" smtClean="0">
                <a:solidFill>
                  <a:prstClr val="black"/>
                </a:solidFill>
              </a:rPr>
              <a:t>connection</a:t>
            </a:r>
            <a:r>
              <a:rPr lang="nl-BE" sz="3000" dirty="0" smtClean="0">
                <a:solidFill>
                  <a:prstClr val="black"/>
                </a:solidFill>
              </a:rPr>
              <a:t> </a:t>
            </a:r>
            <a:r>
              <a:rPr lang="nl-BE" sz="3000" dirty="0" err="1" smtClean="0">
                <a:solidFill>
                  <a:prstClr val="black"/>
                </a:solidFill>
              </a:rPr>
              <a:t>to</a:t>
            </a:r>
            <a:r>
              <a:rPr lang="nl-BE" sz="3000" dirty="0" smtClean="0">
                <a:solidFill>
                  <a:prstClr val="black"/>
                </a:solidFill>
              </a:rPr>
              <a:t> </a:t>
            </a:r>
            <a:r>
              <a:rPr lang="nl-BE" sz="3000" dirty="0" err="1">
                <a:solidFill>
                  <a:prstClr val="black"/>
                </a:solidFill>
              </a:rPr>
              <a:t>something</a:t>
            </a:r>
            <a:r>
              <a:rPr lang="nl-BE" sz="3000" dirty="0">
                <a:solidFill>
                  <a:prstClr val="black"/>
                </a:solidFill>
              </a:rPr>
              <a:t> </a:t>
            </a:r>
            <a:r>
              <a:rPr lang="nl-BE" sz="3000" dirty="0" err="1">
                <a:solidFill>
                  <a:prstClr val="black"/>
                </a:solidFill>
              </a:rPr>
              <a:t>that</a:t>
            </a:r>
            <a:r>
              <a:rPr lang="nl-BE" sz="3000" dirty="0">
                <a:solidFill>
                  <a:prstClr val="black"/>
                </a:solidFill>
              </a:rPr>
              <a:t> </a:t>
            </a:r>
            <a:r>
              <a:rPr lang="nl-BE" sz="3000" dirty="0" err="1">
                <a:solidFill>
                  <a:prstClr val="black"/>
                </a:solidFill>
              </a:rPr>
              <a:t>transcends</a:t>
            </a:r>
            <a:r>
              <a:rPr lang="nl-BE" sz="3000" dirty="0">
                <a:solidFill>
                  <a:prstClr val="black"/>
                </a:solidFill>
              </a:rPr>
              <a:t> the </a:t>
            </a:r>
            <a:r>
              <a:rPr lang="nl-BE" sz="3000" dirty="0" err="1">
                <a:solidFill>
                  <a:prstClr val="black"/>
                </a:solidFill>
              </a:rPr>
              <a:t>limited</a:t>
            </a:r>
            <a:r>
              <a:rPr lang="nl-BE" sz="3000" dirty="0">
                <a:solidFill>
                  <a:prstClr val="black"/>
                </a:solidFill>
              </a:rPr>
              <a:t> </a:t>
            </a:r>
            <a:r>
              <a:rPr lang="nl-BE" sz="3000" dirty="0" err="1">
                <a:solidFill>
                  <a:prstClr val="black"/>
                </a:solidFill>
              </a:rPr>
              <a:t>self</a:t>
            </a:r>
            <a:r>
              <a:rPr lang="nl-BE" sz="3000" dirty="0">
                <a:solidFill>
                  <a:prstClr val="black"/>
                </a:solidFill>
              </a:rPr>
              <a:t>; love </a:t>
            </a:r>
            <a:r>
              <a:rPr lang="nl-BE" sz="3000" dirty="0" smtClean="0">
                <a:solidFill>
                  <a:prstClr val="black"/>
                </a:solidFill>
              </a:rPr>
              <a:t>as </a:t>
            </a:r>
            <a:r>
              <a:rPr lang="nl-BE" sz="3000" dirty="0" err="1" smtClean="0">
                <a:solidFill>
                  <a:prstClr val="black"/>
                </a:solidFill>
              </a:rPr>
              <a:t>being</a:t>
            </a:r>
            <a:r>
              <a:rPr lang="nl-BE" sz="3000" dirty="0">
                <a:solidFill>
                  <a:prstClr val="black"/>
                </a:solidFill>
              </a:rPr>
              <a:t>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2017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Case example from psychotherapy</a:t>
            </a:r>
            <a:endParaRPr lang="nl-BE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204864"/>
            <a:ext cx="8229600" cy="4525963"/>
          </a:xfrm>
        </p:spPr>
        <p:txBody>
          <a:bodyPr/>
          <a:lstStyle/>
          <a:p>
            <a:r>
              <a:rPr lang="en-US" dirty="0" smtClean="0"/>
              <a:t>Performance anxiety brings a young woman to therapy. Whenever she is asked to play music in public, her hands start shaking so badly that she is no longer able to play the piano.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H</a:t>
            </a:r>
            <a:r>
              <a:rPr lang="en-US" dirty="0" smtClean="0"/>
              <a:t>ow can it be helpful to address different dimensions of human existence?</a:t>
            </a:r>
          </a:p>
          <a:p>
            <a:endParaRPr lang="en-US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1516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</a:t>
            </a:r>
            <a:r>
              <a:rPr lang="nl-BE" dirty="0" err="1" smtClean="0"/>
              <a:t>hysical</a:t>
            </a:r>
            <a:r>
              <a:rPr lang="nl-BE" dirty="0" smtClean="0"/>
              <a:t> </a:t>
            </a:r>
            <a:r>
              <a:rPr lang="nl-BE" dirty="0" err="1" smtClean="0"/>
              <a:t>dimension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4525963"/>
          </a:xfrm>
        </p:spPr>
        <p:txBody>
          <a:bodyPr/>
          <a:lstStyle/>
          <a:p>
            <a:r>
              <a:rPr lang="en-US" dirty="0" smtClean="0"/>
              <a:t>We explore how in her self-experience she locks herself up in the physical dimension when she starts fearing that her hands will not be able to find the right keys.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9803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</a:t>
            </a:r>
            <a:r>
              <a:rPr lang="nl-BE" dirty="0" err="1" smtClean="0"/>
              <a:t>ocial</a:t>
            </a:r>
            <a:r>
              <a:rPr lang="nl-BE" dirty="0" smtClean="0"/>
              <a:t> </a:t>
            </a:r>
            <a:r>
              <a:rPr lang="nl-BE" dirty="0" err="1" smtClean="0"/>
              <a:t>dimension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525963"/>
          </a:xfrm>
        </p:spPr>
        <p:txBody>
          <a:bodyPr/>
          <a:lstStyle/>
          <a:p>
            <a:r>
              <a:rPr lang="en-US" dirty="0" smtClean="0"/>
              <a:t>In the social dimension she recognizes that during her childhood playing music was her way of having a relationship with her grandmother who was a musician as well. Actually she has no need whatsoever for the admiration of an audience for her musical talent.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696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</a:t>
            </a:r>
            <a:r>
              <a:rPr lang="nl-BE" dirty="0" err="1" smtClean="0"/>
              <a:t>sychological</a:t>
            </a:r>
            <a:r>
              <a:rPr lang="nl-BE" dirty="0" smtClean="0"/>
              <a:t> </a:t>
            </a:r>
            <a:r>
              <a:rPr lang="nl-BE" dirty="0" err="1" smtClean="0"/>
              <a:t>dimension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636912"/>
            <a:ext cx="8229600" cy="4525963"/>
          </a:xfrm>
        </p:spPr>
        <p:txBody>
          <a:bodyPr/>
          <a:lstStyle/>
          <a:p>
            <a:r>
              <a:rPr lang="en-US" dirty="0" smtClean="0"/>
              <a:t>In the psychological dimension she experiences music as a game in which she can fully indulge when she is alone. It is an important source of satisfaction and expression of her inner world.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2767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 smtClean="0"/>
              <a:t>Experiential</a:t>
            </a:r>
            <a:r>
              <a:rPr lang="nl-BE" dirty="0"/>
              <a:t> </a:t>
            </a:r>
            <a:r>
              <a:rPr lang="nl-BE" dirty="0" err="1" smtClean="0"/>
              <a:t>exercise</a:t>
            </a:r>
            <a:r>
              <a:rPr lang="nl-BE" dirty="0" smtClean="0"/>
              <a:t>: </a:t>
            </a:r>
            <a:br>
              <a:rPr lang="nl-BE" dirty="0" smtClean="0"/>
            </a:br>
            <a:r>
              <a:rPr lang="nl-BE" dirty="0" err="1" smtClean="0"/>
              <a:t>Existential</a:t>
            </a:r>
            <a:r>
              <a:rPr lang="nl-BE" dirty="0" smtClean="0"/>
              <a:t> </a:t>
            </a:r>
            <a:r>
              <a:rPr lang="nl-BE" dirty="0" err="1"/>
              <a:t>wellbeing</a:t>
            </a:r>
            <a:r>
              <a:rPr lang="nl-BE" dirty="0"/>
              <a:t> 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will offer you a few questions so that you can capture a little bit of the salience of </a:t>
            </a:r>
            <a:r>
              <a:rPr lang="en-US" dirty="0" smtClean="0"/>
              <a:t>existential wellbeing </a:t>
            </a:r>
            <a:r>
              <a:rPr lang="en-US" dirty="0"/>
              <a:t>in your life. </a:t>
            </a:r>
            <a:endParaRPr lang="en-US" dirty="0" smtClean="0"/>
          </a:p>
          <a:p>
            <a:r>
              <a:rPr lang="en-US" dirty="0" smtClean="0"/>
              <a:t>We start with friendly </a:t>
            </a:r>
            <a:r>
              <a:rPr lang="en-US" dirty="0"/>
              <a:t>and welcoming attention in the middle of your body, giving yourself good company and listening, the same as you would give support and empathy to your best friend.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91325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Spiritual </a:t>
            </a:r>
            <a:r>
              <a:rPr lang="nl-BE" dirty="0" err="1" smtClean="0"/>
              <a:t>dimension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4525963"/>
          </a:xfrm>
        </p:spPr>
        <p:txBody>
          <a:bodyPr/>
          <a:lstStyle/>
          <a:p>
            <a:r>
              <a:rPr lang="en-US" dirty="0" smtClean="0"/>
              <a:t>A dramatic change occurred when the client can experience how she would feel from a spiritual perspective if she imagined that she ‘may’ play music for an audience. She suddenly felt that the beauty of music was a divine gift that filled her with gratitude.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2671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196752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A week after this session, she reported about a performance during which she had imagined that her ‘selfless self’ was playing and singing through her. </a:t>
            </a:r>
          </a:p>
          <a:p>
            <a:r>
              <a:rPr lang="en-US" sz="3200" dirty="0" smtClean="0"/>
              <a:t>This performance had become a peak experience during which the audience no longer appeared to be a critical judging ear, but a supporting presence. </a:t>
            </a:r>
          </a:p>
          <a:p>
            <a:r>
              <a:rPr lang="en-US" sz="3200" dirty="0" smtClean="0"/>
              <a:t>Ever since that moment, her performance anxiety had completely disappeared. 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189432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 smtClean="0"/>
              <a:t>Experiential</a:t>
            </a:r>
            <a:r>
              <a:rPr lang="nl-BE" dirty="0" smtClean="0"/>
              <a:t> </a:t>
            </a:r>
            <a:r>
              <a:rPr lang="nl-BE" dirty="0" err="1" smtClean="0"/>
              <a:t>exercise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BE" sz="3600" b="1" dirty="0" err="1" smtClean="0"/>
              <a:t>Addressing</a:t>
            </a:r>
            <a:r>
              <a:rPr lang="nl-BE" sz="3600" b="1" dirty="0" smtClean="0"/>
              <a:t> a </a:t>
            </a:r>
            <a:r>
              <a:rPr lang="nl-BE" sz="3600" b="1" dirty="0" err="1" smtClean="0"/>
              <a:t>specific</a:t>
            </a:r>
            <a:r>
              <a:rPr lang="nl-BE" sz="3600" b="1" dirty="0" smtClean="0"/>
              <a:t> </a:t>
            </a:r>
            <a:r>
              <a:rPr lang="nl-BE" sz="3600" b="1" dirty="0" err="1" smtClean="0"/>
              <a:t>situation</a:t>
            </a:r>
            <a:r>
              <a:rPr lang="nl-BE" sz="3600" b="1" dirty="0" smtClean="0"/>
              <a:t> or a </a:t>
            </a:r>
            <a:r>
              <a:rPr lang="nl-BE" sz="3600" b="1" dirty="0" err="1" smtClean="0"/>
              <a:t>problem</a:t>
            </a:r>
            <a:r>
              <a:rPr lang="en-US" sz="3600" b="1" dirty="0" smtClean="0"/>
              <a:t> from </a:t>
            </a:r>
            <a:r>
              <a:rPr lang="en-US" sz="3600" b="1" dirty="0"/>
              <a:t>different dimensions of human existence</a:t>
            </a:r>
            <a:r>
              <a:rPr lang="nl-BE" sz="3600" b="1" dirty="0" smtClean="0"/>
              <a:t>.</a:t>
            </a:r>
            <a:endParaRPr lang="nl-BE" sz="3600" b="1" dirty="0"/>
          </a:p>
        </p:txBody>
      </p:sp>
    </p:spTree>
    <p:extLst>
      <p:ext uri="{BB962C8B-B14F-4D97-AF65-F5344CB8AC3E}">
        <p14:creationId xmlns:p14="http://schemas.microsoft.com/office/powerpoint/2010/main" val="1768217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143000"/>
          </a:xfrm>
        </p:spPr>
        <p:txBody>
          <a:bodyPr/>
          <a:lstStyle/>
          <a:p>
            <a:r>
              <a:rPr lang="nl-BE" b="1" i="1" dirty="0" err="1">
                <a:solidFill>
                  <a:srgbClr val="7030A0"/>
                </a:solidFill>
              </a:rPr>
              <a:t>Thank</a:t>
            </a:r>
            <a:r>
              <a:rPr lang="nl-BE" b="1" i="1" dirty="0">
                <a:solidFill>
                  <a:srgbClr val="7030A0"/>
                </a:solidFill>
              </a:rPr>
              <a:t> </a:t>
            </a:r>
            <a:r>
              <a:rPr lang="nl-BE" b="1" i="1" dirty="0" err="1">
                <a:solidFill>
                  <a:srgbClr val="7030A0"/>
                </a:solidFill>
              </a:rPr>
              <a:t>you</a:t>
            </a:r>
            <a:endParaRPr lang="nl-BE" b="1" i="1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292332"/>
            <a:ext cx="3836635" cy="508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056" y="1484784"/>
            <a:ext cx="5064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Afbeelding 8" descr="evil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064" y="2236311"/>
            <a:ext cx="540345" cy="54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24413" y="4221088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None/>
            </a:pPr>
            <a:endParaRPr lang="nl-BE" sz="2000" dirty="0"/>
          </a:p>
          <a:p>
            <a:pPr>
              <a:buFontTx/>
              <a:buNone/>
            </a:pPr>
            <a:endParaRPr lang="nl-BE" sz="2000" dirty="0"/>
          </a:p>
          <a:p>
            <a:pPr>
              <a:buFontTx/>
              <a:buNone/>
            </a:pPr>
            <a:endParaRPr lang="nl-BE" sz="2000" dirty="0"/>
          </a:p>
          <a:p>
            <a:pPr marL="285750" indent="-285750">
              <a:buFont typeface="Wingdings" pitchFamily="2" charset="2"/>
              <a:buChar char="J"/>
            </a:pPr>
            <a:r>
              <a:rPr lang="nl-BE" sz="2000" dirty="0" smtClean="0">
                <a:sym typeface="Wingdings" pitchFamily="2" charset="2"/>
                <a:hlinkClick r:id="rId5"/>
              </a:rPr>
              <a:t>Mia.leijssen@ppw.kuleuven.be</a:t>
            </a:r>
            <a:endParaRPr lang="nl-BE" sz="2000" dirty="0" smtClean="0">
              <a:sym typeface="Wingdings" pitchFamily="2" charset="2"/>
            </a:endParaRPr>
          </a:p>
          <a:p>
            <a:endParaRPr lang="nl-BE" sz="2000" dirty="0" smtClean="0">
              <a:sym typeface="Wingdings" pitchFamily="2" charset="2"/>
            </a:endParaRPr>
          </a:p>
          <a:p>
            <a:endParaRPr lang="nl-BE" i="1" dirty="0" smtClean="0">
              <a:solidFill>
                <a:srgbClr val="C00000"/>
              </a:solidFill>
            </a:endParaRPr>
          </a:p>
          <a:p>
            <a:endParaRPr lang="nl-BE" sz="2000" dirty="0" smtClean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J"/>
            </a:pPr>
            <a:endParaRPr lang="nl-BE" sz="1600" dirty="0"/>
          </a:p>
        </p:txBody>
      </p:sp>
      <p:pic>
        <p:nvPicPr>
          <p:cNvPr id="11" name="Afbeelding 10" descr="mixed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472" y="2795824"/>
            <a:ext cx="5032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fbeelding 9" descr="kis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682" y="3548495"/>
            <a:ext cx="571646" cy="57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Afbeelding 11" descr="surprise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618706"/>
            <a:ext cx="50323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Afbeelding 6" descr="blush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745" y="3889130"/>
            <a:ext cx="557931" cy="46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Afbeelding 4" descr="angry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557" y="2719285"/>
            <a:ext cx="503833" cy="50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Afbeelding 5" descr="biggrin.gif"/>
          <p:cNvPicPr>
            <a:picLocks noGrp="1" noChangeAspect="1"/>
          </p:cNvPicPr>
          <p:nvPr>
            <p:ph sz="half" idx="2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992" y="2132856"/>
            <a:ext cx="514342" cy="51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72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Visualize your life as it is for the present time and ask yourself the question: </a:t>
            </a:r>
            <a:endParaRPr lang="nl-B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“</a:t>
            </a:r>
            <a:r>
              <a:rPr lang="en-US" b="1" dirty="0"/>
              <a:t>Who am I</a:t>
            </a:r>
            <a:r>
              <a:rPr lang="en-US" dirty="0"/>
              <a:t>?”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Take </a:t>
            </a:r>
            <a:r>
              <a:rPr lang="en-US" dirty="0"/>
              <a:t>notice of all possible answers that pop into you. Repeat the sentence “I am…” with several statements.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You </a:t>
            </a:r>
            <a:r>
              <a:rPr lang="en-US" dirty="0"/>
              <a:t>should have at least ten statements that say something about you or what you feel like to identify with.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05609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2. In what do you invest your time, energy, money ?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About what are you worrying in your life 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What gives you joy, pleasure, happiness, peace, strength, courage in your life ?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52974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>
          <a:xfrm>
            <a:off x="1116013" y="-387350"/>
            <a:ext cx="7158037" cy="1609725"/>
          </a:xfrm>
        </p:spPr>
        <p:txBody>
          <a:bodyPr/>
          <a:lstStyle/>
          <a:p>
            <a:r>
              <a:rPr lang="nl-BE" sz="3200" b="1" smtClean="0">
                <a:solidFill>
                  <a:srgbClr val="7A7828"/>
                </a:solidFill>
              </a:rPr>
              <a:t>Dimensions</a:t>
            </a:r>
            <a:r>
              <a:rPr lang="nl-BE" sz="3200" b="1" dirty="0" smtClean="0">
                <a:solidFill>
                  <a:srgbClr val="7A7828"/>
                </a:solidFill>
              </a:rPr>
              <a:t> of human </a:t>
            </a:r>
            <a:r>
              <a:rPr lang="nl-BE" sz="3200" b="1" dirty="0" err="1" smtClean="0">
                <a:solidFill>
                  <a:srgbClr val="7A7828"/>
                </a:solidFill>
              </a:rPr>
              <a:t>existence</a:t>
            </a:r>
            <a:r>
              <a:rPr lang="nl-BE" sz="3200" b="1" dirty="0" smtClean="0">
                <a:solidFill>
                  <a:srgbClr val="7A7828"/>
                </a:solidFill>
              </a:rPr>
              <a:t> </a:t>
            </a:r>
          </a:p>
        </p:txBody>
      </p:sp>
      <p:pic>
        <p:nvPicPr>
          <p:cNvPr id="10243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68313" y="2349500"/>
            <a:ext cx="5021263" cy="3333750"/>
          </a:xfrm>
        </p:spPr>
      </p:pic>
      <p:sp>
        <p:nvSpPr>
          <p:cNvPr id="10244" name="Text Placeholder 5"/>
          <p:cNvSpPr>
            <a:spLocks noGrp="1"/>
          </p:cNvSpPr>
          <p:nvPr>
            <p:ph type="body" sz="half" idx="2"/>
          </p:nvPr>
        </p:nvSpPr>
        <p:spPr>
          <a:xfrm>
            <a:off x="5003800" y="2479675"/>
            <a:ext cx="3754438" cy="4392613"/>
          </a:xfrm>
        </p:spPr>
        <p:txBody>
          <a:bodyPr/>
          <a:lstStyle/>
          <a:p>
            <a:r>
              <a:rPr lang="nl-BE" dirty="0" err="1" smtClean="0"/>
              <a:t>Physical</a:t>
            </a:r>
            <a:endParaRPr lang="nl-BE" dirty="0" smtClean="0"/>
          </a:p>
          <a:p>
            <a:r>
              <a:rPr lang="nl-BE" dirty="0" err="1" smtClean="0"/>
              <a:t>Social</a:t>
            </a:r>
            <a:endParaRPr lang="nl-BE" dirty="0" smtClean="0"/>
          </a:p>
          <a:p>
            <a:r>
              <a:rPr lang="nl-BE" dirty="0" err="1" smtClean="0"/>
              <a:t>Psychological</a:t>
            </a:r>
            <a:endParaRPr lang="nl-BE" dirty="0" smtClean="0"/>
          </a:p>
          <a:p>
            <a:r>
              <a:rPr lang="nl-BE" dirty="0" smtClean="0"/>
              <a:t>Spiritual</a:t>
            </a:r>
          </a:p>
        </p:txBody>
      </p:sp>
    </p:spTree>
    <p:extLst>
      <p:ext uri="{BB962C8B-B14F-4D97-AF65-F5344CB8AC3E}">
        <p14:creationId xmlns:p14="http://schemas.microsoft.com/office/powerpoint/2010/main" val="145339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55800" y="-242888"/>
            <a:ext cx="7158038" cy="1412876"/>
          </a:xfrm>
        </p:spPr>
        <p:txBody>
          <a:bodyPr/>
          <a:lstStyle/>
          <a:p>
            <a:pPr eaLnBrk="1" hangingPunct="1"/>
            <a:r>
              <a:rPr lang="nl-BE" sz="3600" b="1" smtClean="0">
                <a:solidFill>
                  <a:schemeClr val="hlink"/>
                </a:solidFill>
              </a:rPr>
              <a:t>           Physical dimension</a:t>
            </a:r>
            <a:endParaRPr lang="nl-NL" sz="3600" b="1" smtClean="0">
              <a:solidFill>
                <a:schemeClr val="hlink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048125"/>
            <a:ext cx="8748713" cy="5113338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nl-BE" dirty="0" smtClean="0"/>
          </a:p>
        </p:txBody>
      </p:sp>
      <p:pic>
        <p:nvPicPr>
          <p:cNvPr id="11268" name="Picture 5" descr="watersurf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771800" cy="391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8" descr="relaxcompu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905" y="1466851"/>
            <a:ext cx="3620520" cy="297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0" name="Picture 6" descr="bodyvuis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848" y="3245009"/>
            <a:ext cx="1882775" cy="2547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6" descr="C:\Users\u0004551\AppData\Local\Microsoft\Windows\Temporary Internet Files\Content.IE5\Z7R1RBW3\MP900309568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85" y="4869160"/>
            <a:ext cx="2648142" cy="188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u0004551\AppData\Local\Microsoft\Windows\Temporary Internet Files\Content.IE5\79ZT5BP7\MP900433192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803" y="5013176"/>
            <a:ext cx="243316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9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3212976"/>
            <a:ext cx="9539288" cy="4114800"/>
          </a:xfrm>
        </p:spPr>
        <p:txBody>
          <a:bodyPr/>
          <a:lstStyle/>
          <a:p>
            <a:pPr marL="0" indent="0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nl-NL" sz="3600" i="1" dirty="0" smtClean="0">
                <a:solidFill>
                  <a:schemeClr val="hlink"/>
                </a:solidFill>
                <a:cs typeface="Times New Roman" pitchFamily="18" charset="0"/>
              </a:rPr>
              <a:t>    </a:t>
            </a:r>
            <a:r>
              <a:rPr lang="nl-NL" sz="3600" b="1" dirty="0" err="1" smtClean="0">
                <a:solidFill>
                  <a:schemeClr val="hlink"/>
                </a:solidFill>
                <a:cs typeface="Times New Roman" pitchFamily="18" charset="0"/>
              </a:rPr>
              <a:t>Social</a:t>
            </a:r>
            <a:r>
              <a:rPr lang="nl-NL" sz="3600" b="1" dirty="0" smtClean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nl-NL" sz="3600" b="1" dirty="0" err="1" smtClean="0">
                <a:solidFill>
                  <a:schemeClr val="hlink"/>
                </a:solidFill>
                <a:cs typeface="Times New Roman" pitchFamily="18" charset="0"/>
              </a:rPr>
              <a:t>dimension</a:t>
            </a:r>
            <a:endParaRPr lang="nl-NL" b="1" dirty="0" smtClean="0">
              <a:cs typeface="Times New Roman" pitchFamily="18" charset="0"/>
            </a:endParaRPr>
          </a:p>
          <a:p>
            <a:pPr eaLnBrk="1" hangingPunct="1">
              <a:defRPr/>
            </a:pPr>
            <a:endParaRPr lang="nl-NL" dirty="0" smtClean="0"/>
          </a:p>
        </p:txBody>
      </p:sp>
      <p:pic>
        <p:nvPicPr>
          <p:cNvPr id="12292" name="Picture 4" descr="bero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7"/>
            <a:ext cx="4008434" cy="299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doct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1188"/>
            <a:ext cx="3635375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groe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003675"/>
            <a:ext cx="4284662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http://extension.umd.edu/family/index.cfm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0"/>
            <a:ext cx="2843212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98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4297" y="6021288"/>
            <a:ext cx="9144000" cy="4114800"/>
          </a:xfrm>
        </p:spPr>
        <p:txBody>
          <a:bodyPr/>
          <a:lstStyle/>
          <a:p>
            <a:pPr marL="0" indent="0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nl-NL" sz="3600" i="1" dirty="0" smtClean="0">
                <a:solidFill>
                  <a:schemeClr val="hlink"/>
                </a:solidFill>
                <a:cs typeface="Times New Roman" pitchFamily="18" charset="0"/>
              </a:rPr>
              <a:t>  </a:t>
            </a:r>
            <a:r>
              <a:rPr lang="nl-NL" sz="3600" b="1" dirty="0" err="1" smtClean="0">
                <a:solidFill>
                  <a:schemeClr val="hlink"/>
                </a:solidFill>
                <a:cs typeface="Times New Roman" pitchFamily="18" charset="0"/>
              </a:rPr>
              <a:t>Psychological</a:t>
            </a:r>
            <a:r>
              <a:rPr lang="nl-NL" sz="3600" b="1" dirty="0" smtClean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nl-NL" sz="3600" b="1" dirty="0" err="1" smtClean="0">
                <a:solidFill>
                  <a:schemeClr val="hlink"/>
                </a:solidFill>
                <a:cs typeface="Times New Roman" pitchFamily="18" charset="0"/>
              </a:rPr>
              <a:t>dimension</a:t>
            </a:r>
            <a:endParaRPr lang="nl-NL" b="1" dirty="0" smtClean="0">
              <a:cs typeface="Times New Roman" pitchFamily="18" charset="0"/>
            </a:endParaRPr>
          </a:p>
        </p:txBody>
      </p:sp>
      <p:pic>
        <p:nvPicPr>
          <p:cNvPr id="13316" name="Picture 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50" y="3141662"/>
            <a:ext cx="2470150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muziek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640"/>
            <a:ext cx="338455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u0004551\AppData\Local\Microsoft\Windows\Temporary Internet Files\Content.IE5\Z7R1RBW3\MP90040927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5396"/>
            <a:ext cx="3816424" cy="444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0004551\AppData\Local\Microsoft\Windows\Temporary Internet Files\Content.IE5\CFT3A253\MP90042275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85433"/>
            <a:ext cx="2681060" cy="268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3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44624"/>
            <a:ext cx="7158038" cy="1412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BE" sz="3600" dirty="0"/>
              <a:t/>
            </a:r>
            <a:br>
              <a:rPr lang="nl-BE" sz="3600" dirty="0"/>
            </a:br>
            <a:r>
              <a:rPr lang="fr-BE" sz="3600" b="1" dirty="0" smtClean="0">
                <a:solidFill>
                  <a:schemeClr val="hlink"/>
                </a:solidFill>
              </a:rPr>
              <a:t>Spiritual dimension</a:t>
            </a:r>
            <a:r>
              <a:rPr lang="nl-NL" sz="3200" dirty="0" smtClean="0">
                <a:solidFill>
                  <a:schemeClr val="hlink"/>
                </a:solidFill>
              </a:rPr>
              <a:t/>
            </a:r>
            <a:br>
              <a:rPr lang="nl-NL" sz="3200" dirty="0" smtClean="0">
                <a:solidFill>
                  <a:schemeClr val="hlink"/>
                </a:solidFill>
              </a:rPr>
            </a:br>
            <a:r>
              <a:rPr lang="nl-BE" sz="3600" dirty="0" smtClean="0"/>
              <a:t/>
            </a:r>
            <a:br>
              <a:rPr lang="nl-BE" sz="3600" dirty="0" smtClean="0"/>
            </a:br>
            <a:endParaRPr lang="nl-NL" sz="360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3789363"/>
            <a:ext cx="7661275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fr-BE" sz="2400" b="1" smtClean="0"/>
          </a:p>
          <a:p>
            <a:pPr eaLnBrk="1" hangingPunct="1">
              <a:buFont typeface="Wingdings" pitchFamily="2" charset="2"/>
              <a:buNone/>
            </a:pPr>
            <a:endParaRPr lang="nl-BE" sz="2800" smtClean="0"/>
          </a:p>
          <a:p>
            <a:pPr eaLnBrk="1" hangingPunct="1"/>
            <a:endParaRPr lang="fr-BE" sz="2800" smtClean="0"/>
          </a:p>
        </p:txBody>
      </p:sp>
      <p:pic>
        <p:nvPicPr>
          <p:cNvPr id="14340" name="Picture 6" descr="spiritu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31840" cy="336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 descr="kaars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55931"/>
            <a:ext cx="2736304" cy="181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5" descr="Jeanne Dev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3789363"/>
            <a:ext cx="5046663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www.sunipix.com/fareast/Amida%20Buddha%20(Japan-Edo%20Period)%20(17th%20Century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160290"/>
            <a:ext cx="2771800" cy="369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99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741</Words>
  <Application>Microsoft Office PowerPoint</Application>
  <PresentationFormat>On-screen Show (4:3)</PresentationFormat>
  <Paragraphs>118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Existential Wellbeing Counseling</vt:lpstr>
      <vt:lpstr>Experiential exercise:  Existential wellbeing  </vt:lpstr>
      <vt:lpstr>Visualize your life as it is for the present time and ask yourself the question: </vt:lpstr>
      <vt:lpstr>PowerPoint Presentation</vt:lpstr>
      <vt:lpstr>Dimensions of human existence </vt:lpstr>
      <vt:lpstr>           Physical dimension</vt:lpstr>
      <vt:lpstr>PowerPoint Presentation</vt:lpstr>
      <vt:lpstr>PowerPoint Presentation</vt:lpstr>
      <vt:lpstr> Spiritual dimension  </vt:lpstr>
      <vt:lpstr>Dimensions of Human Existence </vt:lpstr>
      <vt:lpstr>Essential principles of  existential wellbeing</vt:lpstr>
      <vt:lpstr>PowerPoint Presentation</vt:lpstr>
      <vt:lpstr>5. Positive Psychology. </vt:lpstr>
      <vt:lpstr>“The ability of human beings to form loving bonds is possibly one of their greatest strengths.”   (Aspinwall &amp; Staudinger, 2002)</vt:lpstr>
      <vt:lpstr>Example of a strenght  Love = connection in different dimensions</vt:lpstr>
      <vt:lpstr>Case example from psychotherapy</vt:lpstr>
      <vt:lpstr>Physical dimension </vt:lpstr>
      <vt:lpstr>Social dimension </vt:lpstr>
      <vt:lpstr>Psychological dimension </vt:lpstr>
      <vt:lpstr>Spiritual dimension</vt:lpstr>
      <vt:lpstr>PowerPoint Presentation</vt:lpstr>
      <vt:lpstr>Experiential exercise</vt:lpstr>
      <vt:lpstr>Thank you</vt:lpstr>
    </vt:vector>
  </TitlesOfParts>
  <Company>K.U.Leuven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Leijssen Mia</dc:creator>
  <cp:lastModifiedBy>Leijssen Mia</cp:lastModifiedBy>
  <cp:revision>10</cp:revision>
  <dcterms:created xsi:type="dcterms:W3CDTF">2013-10-26T12:22:42Z</dcterms:created>
  <dcterms:modified xsi:type="dcterms:W3CDTF">2014-07-22T14:41:38Z</dcterms:modified>
</cp:coreProperties>
</file>